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  <p:embeddedFont>
      <p:font typeface="Share"/>
      <p:regular r:id="rId40"/>
      <p:bold r:id="rId41"/>
      <p:italic r:id="rId42"/>
      <p:boldItalic r:id="rId43"/>
    </p:embeddedFont>
    <p:embeddedFont>
      <p:font typeface="DM Serif Display"/>
      <p:regular r:id="rId44"/>
      <p:italic r:id="rId45"/>
    </p:embeddedFont>
    <p:embeddedFont>
      <p:font typeface="Open Sans Light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hare-regular.fntdata"/><Relationship Id="rId42" Type="http://schemas.openxmlformats.org/officeDocument/2006/relationships/font" Target="fonts/Share-italic.fntdata"/><Relationship Id="rId41" Type="http://schemas.openxmlformats.org/officeDocument/2006/relationships/font" Target="fonts/Share-bold.fntdata"/><Relationship Id="rId44" Type="http://schemas.openxmlformats.org/officeDocument/2006/relationships/font" Target="fonts/DMSerifDisplay-regular.fntdata"/><Relationship Id="rId43" Type="http://schemas.openxmlformats.org/officeDocument/2006/relationships/font" Target="fonts/Share-boldItalic.fntdata"/><Relationship Id="rId46" Type="http://schemas.openxmlformats.org/officeDocument/2006/relationships/font" Target="fonts/OpenSansLight-regular.fntdata"/><Relationship Id="rId45" Type="http://schemas.openxmlformats.org/officeDocument/2006/relationships/font" Target="fonts/DMSerifDispl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Light-italic.fntdata"/><Relationship Id="rId47" Type="http://schemas.openxmlformats.org/officeDocument/2006/relationships/font" Target="fonts/OpenSansLight-bold.fntdata"/><Relationship Id="rId49" Type="http://schemas.openxmlformats.org/officeDocument/2006/relationships/font" Target="fonts/OpenSan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FiraSansExtraCondensedMedium-bold.fntdata"/><Relationship Id="rId32" Type="http://schemas.openxmlformats.org/officeDocument/2006/relationships/font" Target="fonts/FiraSansExtraCondensedMedium-regular.fntdata"/><Relationship Id="rId35" Type="http://schemas.openxmlformats.org/officeDocument/2006/relationships/font" Target="fonts/FiraSansExtraCondensedMedium-boldItalic.fntdata"/><Relationship Id="rId34" Type="http://schemas.openxmlformats.org/officeDocument/2006/relationships/font" Target="fonts/FiraSansExtraCondensedMedium-italic.fntdata"/><Relationship Id="rId37" Type="http://schemas.openxmlformats.org/officeDocument/2006/relationships/font" Target="fonts/RobotoLight-bold.fntdata"/><Relationship Id="rId36" Type="http://schemas.openxmlformats.org/officeDocument/2006/relationships/font" Target="fonts/RobotoLight-regular.fntdata"/><Relationship Id="rId39" Type="http://schemas.openxmlformats.org/officeDocument/2006/relationships/font" Target="fonts/RobotoLight-boldItalic.fntdata"/><Relationship Id="rId38" Type="http://schemas.openxmlformats.org/officeDocument/2006/relationships/font" Target="fonts/RobotoLigh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29" Type="http://schemas.openxmlformats.org/officeDocument/2006/relationships/font" Target="fonts/Roboto-bold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f3348d533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f3348d533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f3348d533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f3348d533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f3348d533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f3348d533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f3348d533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f3348d533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f4ea9c0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f4ea9c0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eca98af7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eca98af7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eca98af7c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eca98af7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eca98af7c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ceca98af7c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eca98af7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ceca98af7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eca98af7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ceca98af7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f4ea9c0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f4ea9c0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6f4ea9c0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6f4ea9c0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eca98af7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eca98af7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588ae0e4b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588ae0e4b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588ae0e4b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588ae0e4b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66a889f7a_1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66a889f7a_1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f4ea9c05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f4ea9c0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588ae0e4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588ae0e4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f0fa7c05d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f0fa7c05d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eca98af7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ceca98af7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f0fa7c05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f0fa7c05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f3348d53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f3348d53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subTitle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13">
            <a:hlinkClick/>
          </p:cNvPr>
          <p:cNvSpPr txBox="1"/>
          <p:nvPr>
            <p:ph idx="2"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13">
            <a:hlinkClick/>
          </p:cNvPr>
          <p:cNvSpPr txBox="1"/>
          <p:nvPr>
            <p:ph hasCustomPrompt="1" idx="3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/>
          </p:cNvPr>
          <p:cNvSpPr txBox="1"/>
          <p:nvPr>
            <p:ph idx="4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13"/>
          <p:cNvSpPr txBox="1"/>
          <p:nvPr>
            <p:ph idx="5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" name="Google Shape;45;p13">
            <a:hlinkClick/>
          </p:cNvPr>
          <p:cNvSpPr txBox="1"/>
          <p:nvPr>
            <p:ph hasCustomPrompt="1" idx="6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/>
          </p:cNvPr>
          <p:cNvSpPr txBox="1"/>
          <p:nvPr>
            <p:ph idx="7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13"/>
          <p:cNvSpPr txBox="1"/>
          <p:nvPr>
            <p:ph idx="8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13">
            <a:hlinkClick/>
          </p:cNvPr>
          <p:cNvSpPr txBox="1"/>
          <p:nvPr>
            <p:ph hasCustomPrompt="1" idx="9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/>
          </p:cNvPr>
          <p:cNvSpPr txBox="1"/>
          <p:nvPr>
            <p:ph idx="13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" name="Google Shape;50;p13"/>
          <p:cNvSpPr txBox="1"/>
          <p:nvPr>
            <p:ph idx="14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3">
            <a:hlinkClick/>
          </p:cNvPr>
          <p:cNvSpPr txBox="1"/>
          <p:nvPr>
            <p:ph hasCustomPrompt="1" idx="15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/>
          </p:cNvPr>
          <p:cNvSpPr txBox="1"/>
          <p:nvPr>
            <p:ph idx="16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13"/>
          <p:cNvSpPr txBox="1"/>
          <p:nvPr>
            <p:ph idx="17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13">
            <a:hlinkClick/>
          </p:cNvPr>
          <p:cNvSpPr txBox="1"/>
          <p:nvPr>
            <p:ph hasCustomPrompt="1" idx="18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/>
          </p:cNvPr>
          <p:cNvSpPr txBox="1"/>
          <p:nvPr>
            <p:ph idx="19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3"/>
          <p:cNvSpPr txBox="1"/>
          <p:nvPr>
            <p:ph idx="20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3">
            <a:hlinkClick/>
          </p:cNvPr>
          <p:cNvSpPr txBox="1"/>
          <p:nvPr>
            <p:ph hasCustomPrompt="1" idx="21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hasCustomPrompt="1"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hasCustomPrompt="1" idx="2" type="title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hasCustomPrompt="1" idx="2" type="title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hasCustomPrompt="1" idx="2" type="title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subTitle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" name="Google Shape;99;p26"/>
          <p:cNvSpPr txBox="1"/>
          <p:nvPr>
            <p:ph idx="1" type="subTitle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idx="1" type="subTitle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2" type="subTitle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3" type="subTitle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4" type="subTitle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5" type="subTitle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7"/>
          <p:cNvSpPr txBox="1"/>
          <p:nvPr>
            <p:ph idx="6" type="subTitle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27"/>
          <p:cNvSpPr txBox="1"/>
          <p:nvPr>
            <p:ph hasCustomPrompt="1" type="title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7"/>
          <p:cNvSpPr txBox="1"/>
          <p:nvPr>
            <p:ph hasCustomPrompt="1" idx="7" type="title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7"/>
          <p:cNvSpPr txBox="1"/>
          <p:nvPr>
            <p:ph hasCustomPrompt="1" idx="8" type="title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7"/>
          <p:cNvSpPr txBox="1"/>
          <p:nvPr>
            <p:ph idx="9" type="ctrTitle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9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28"/>
          <p:cNvSpPr txBox="1"/>
          <p:nvPr>
            <p:ph idx="2"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28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3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28"/>
          <p:cNvSpPr txBox="1"/>
          <p:nvPr>
            <p:ph idx="4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5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6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hasCustomPrompt="1" idx="7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8"/>
          <p:cNvSpPr txBox="1"/>
          <p:nvPr>
            <p:ph hasCustomPrompt="1" idx="8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8"/>
          <p:cNvSpPr txBox="1"/>
          <p:nvPr>
            <p:ph hasCustomPrompt="1" idx="9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9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9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9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30"/>
          <p:cNvSpPr txBox="1"/>
          <p:nvPr>
            <p:ph idx="1" type="subTitle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2" type="subTitle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3"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4" type="ctrTitle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5" type="subTitle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6" type="ctrTitle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31"/>
          <p:cNvSpPr txBox="1"/>
          <p:nvPr>
            <p:ph idx="2" type="ctrTitle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3" type="ctrTitle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idx="4" type="ctrTitle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5" type="subTitle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idx="6" type="subTitle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32"/>
          <p:cNvSpPr txBox="1"/>
          <p:nvPr>
            <p:ph idx="2" type="ctrTitle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32"/>
          <p:cNvSpPr txBox="1"/>
          <p:nvPr>
            <p:ph idx="3" type="ctrTitle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32"/>
          <p:cNvSpPr txBox="1"/>
          <p:nvPr>
            <p:ph idx="4" type="ctrTitle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subTitle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5" type="subTitle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6" type="subTitle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33">
            <a:hlinkClick/>
          </p:cNvPr>
          <p:cNvSpPr txBox="1"/>
          <p:nvPr>
            <p:ph idx="2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4" name="Google Shape;154;p33"/>
          <p:cNvSpPr txBox="1"/>
          <p:nvPr>
            <p:ph idx="1" type="subTitle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5" name="Google Shape;155;p33">
            <a:hlinkClick/>
          </p:cNvPr>
          <p:cNvSpPr txBox="1"/>
          <p:nvPr>
            <p:ph hasCustomPrompt="1" idx="3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/>
          </p:cNvPr>
          <p:cNvSpPr txBox="1"/>
          <p:nvPr>
            <p:ph idx="4" type="ctrTitle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7" name="Google Shape;157;p33"/>
          <p:cNvSpPr txBox="1"/>
          <p:nvPr>
            <p:ph idx="5" type="subTitle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8" name="Google Shape;158;p33">
            <a:hlinkClick/>
          </p:cNvPr>
          <p:cNvSpPr txBox="1"/>
          <p:nvPr>
            <p:ph hasCustomPrompt="1" idx="6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/>
          </p:cNvPr>
          <p:cNvSpPr txBox="1"/>
          <p:nvPr>
            <p:ph idx="7" type="ctrTitle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" name="Google Shape;160;p33"/>
          <p:cNvSpPr txBox="1"/>
          <p:nvPr>
            <p:ph idx="8" type="subTitle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1" name="Google Shape;161;p33">
            <a:hlinkClick/>
          </p:cNvPr>
          <p:cNvSpPr txBox="1"/>
          <p:nvPr>
            <p:ph hasCustomPrompt="1" idx="9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34"/>
          <p:cNvSpPr txBox="1"/>
          <p:nvPr>
            <p:ph idx="2" type="ctrTitle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1" type="subTitle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34"/>
          <p:cNvSpPr txBox="1"/>
          <p:nvPr>
            <p:ph idx="3" type="ctrTitle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p34"/>
          <p:cNvSpPr txBox="1"/>
          <p:nvPr>
            <p:ph idx="5" type="ctrTitle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6" type="subTitle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34"/>
          <p:cNvSpPr txBox="1"/>
          <p:nvPr>
            <p:ph idx="7" type="ctrTitle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8" type="subTitle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35"/>
          <p:cNvSpPr txBox="1"/>
          <p:nvPr>
            <p:ph idx="2" type="ctrTitle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35"/>
          <p:cNvSpPr txBox="1"/>
          <p:nvPr>
            <p:ph idx="3" type="ctrTitle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35"/>
          <p:cNvSpPr txBox="1"/>
          <p:nvPr>
            <p:ph idx="4" type="ctrTitle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35"/>
          <p:cNvSpPr txBox="1"/>
          <p:nvPr>
            <p:ph idx="5" type="ctrTitle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35"/>
          <p:cNvSpPr txBox="1"/>
          <p:nvPr>
            <p:ph idx="1" type="subTitle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35"/>
          <p:cNvSpPr txBox="1"/>
          <p:nvPr>
            <p:ph idx="6" type="subTitle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0" name="Google Shape;180;p35"/>
          <p:cNvSpPr txBox="1"/>
          <p:nvPr>
            <p:ph idx="7" type="subTitle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35"/>
          <p:cNvSpPr txBox="1"/>
          <p:nvPr>
            <p:ph idx="8" type="subTitle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36"/>
          <p:cNvSpPr txBox="1"/>
          <p:nvPr>
            <p:ph idx="2" type="ctrTitle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36"/>
          <p:cNvSpPr txBox="1"/>
          <p:nvPr>
            <p:ph idx="3" type="ctrTitle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36"/>
          <p:cNvSpPr txBox="1"/>
          <p:nvPr>
            <p:ph idx="4" type="ctrTitle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7" name="Google Shape;187;p36"/>
          <p:cNvSpPr txBox="1"/>
          <p:nvPr>
            <p:ph idx="5" type="ctrTitle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9" name="Google Shape;189;p36"/>
          <p:cNvSpPr txBox="1"/>
          <p:nvPr>
            <p:ph idx="6" type="subTitle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p36"/>
          <p:cNvSpPr txBox="1"/>
          <p:nvPr>
            <p:ph idx="7" type="subTitle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1" name="Google Shape;191;p36"/>
          <p:cNvSpPr txBox="1"/>
          <p:nvPr>
            <p:ph idx="8" type="subTitle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2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37"/>
          <p:cNvSpPr txBox="1"/>
          <p:nvPr>
            <p:ph idx="2" type="ctrTitle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6" name="Google Shape;196;p37"/>
          <p:cNvSpPr txBox="1"/>
          <p:nvPr>
            <p:ph idx="3" type="subTitle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7" name="Google Shape;197;p37"/>
          <p:cNvSpPr txBox="1"/>
          <p:nvPr>
            <p:ph idx="4" type="ctrTitle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8" name="Google Shape;198;p37"/>
          <p:cNvSpPr txBox="1"/>
          <p:nvPr>
            <p:ph idx="5" type="subTitle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9" name="Google Shape;199;p37"/>
          <p:cNvSpPr txBox="1"/>
          <p:nvPr>
            <p:ph idx="6" type="ctrTitle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0" name="Google Shape;200;p37"/>
          <p:cNvSpPr txBox="1"/>
          <p:nvPr>
            <p:ph idx="7" type="subTitle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1" name="Google Shape;201;p37"/>
          <p:cNvSpPr txBox="1"/>
          <p:nvPr>
            <p:ph idx="8"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0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2" type="title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3" type="subTitle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4" type="title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5" type="subTitle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6" type="title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7" type="subTitle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8" type="title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9" type="subTitle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3" name="Google Shape;213;p38"/>
          <p:cNvSpPr txBox="1"/>
          <p:nvPr>
            <p:ph idx="13"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6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9"/>
          <p:cNvSpPr txBox="1"/>
          <p:nvPr>
            <p:ph idx="2" type="ctrTitle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8" name="Google Shape;218;p39"/>
          <p:cNvSpPr txBox="1"/>
          <p:nvPr>
            <p:ph idx="3" type="ctrTitle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9" name="Google Shape;219;p39"/>
          <p:cNvSpPr txBox="1"/>
          <p:nvPr>
            <p:ph idx="4" type="subTitle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0" name="Google Shape;220;p39"/>
          <p:cNvSpPr txBox="1"/>
          <p:nvPr>
            <p:ph idx="5" type="ctrTitle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39"/>
          <p:cNvSpPr txBox="1"/>
          <p:nvPr>
            <p:ph idx="6" type="subTitle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2" name="Google Shape;222;p39"/>
          <p:cNvSpPr txBox="1"/>
          <p:nvPr>
            <p:ph idx="7" type="ctrTitle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39"/>
          <p:cNvSpPr txBox="1"/>
          <p:nvPr>
            <p:ph idx="8" type="subTitle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4" name="Google Shape;224;p39"/>
          <p:cNvSpPr txBox="1"/>
          <p:nvPr>
            <p:ph idx="9" type="ctrTitle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39"/>
          <p:cNvSpPr txBox="1"/>
          <p:nvPr>
            <p:ph idx="13" type="subTitle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6" name="Google Shape;226;p39"/>
          <p:cNvSpPr txBox="1"/>
          <p:nvPr>
            <p:ph idx="14" type="ctrTitle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39"/>
          <p:cNvSpPr txBox="1"/>
          <p:nvPr>
            <p:ph idx="15" type="subTitle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subTitle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subTitle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ctrTitle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rect b="b" l="l" r="r" t="t"/>
            <a:pathLst>
              <a:path extrusionOk="0" h="192217" w="285267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 txBox="1"/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43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43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flipH="1" rot="5400000">
            <a:off x="105125" y="4670975"/>
            <a:ext cx="6795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6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www.kaggle.com/datasets/thedevastator/dataset-on-ipo-from-2010-2018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hyperlink" Target="https://wrds-www.wharton.upenn.edu/pages/get-data/center-research-security-prices-crsp/annual-update/stock-security-files/monthly-stock-fil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ctrTitle"/>
          </p:nvPr>
        </p:nvSpPr>
        <p:spPr>
          <a:xfrm>
            <a:off x="547400" y="1361100"/>
            <a:ext cx="8074200" cy="21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 557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IPOs and Market Performance</a:t>
            </a:r>
            <a:endParaRPr/>
          </a:p>
        </p:txBody>
      </p:sp>
      <p:sp>
        <p:nvSpPr>
          <p:cNvPr id="250" name="Google Shape;250;p46"/>
          <p:cNvSpPr txBox="1"/>
          <p:nvPr>
            <p:ph idx="1" type="subTitle"/>
          </p:nvPr>
        </p:nvSpPr>
        <p:spPr>
          <a:xfrm>
            <a:off x="1792200" y="3740775"/>
            <a:ext cx="55596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Group 14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Akshaya Suresh, Chubo Wen, Preethi Peelamedu Surendran, Purva Vaswani, Vishwas Rao, Xingyu Chen, Yu Bai, Ziqian 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46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Google Shape;252;p46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5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5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- Step One</a:t>
            </a:r>
            <a:endParaRPr/>
          </a:p>
        </p:txBody>
      </p:sp>
      <p:sp>
        <p:nvSpPr>
          <p:cNvPr id="329" name="Google Shape;329;p55"/>
          <p:cNvSpPr txBox="1"/>
          <p:nvPr/>
        </p:nvSpPr>
        <p:spPr>
          <a:xfrm>
            <a:off x="821400" y="1457000"/>
            <a:ext cx="7609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Subset of relevant variables chosen for regression model: state, IPO price, number of IPO shares, IPO issue amount, average price, average trading volume, and cumulative abnormal returns.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Removal of missing values from selected variables.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0" name="Google Shape;3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700" y="3352925"/>
            <a:ext cx="6246903" cy="1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6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6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- Step Two</a:t>
            </a:r>
            <a:endParaRPr/>
          </a:p>
        </p:txBody>
      </p:sp>
      <p:sp>
        <p:nvSpPr>
          <p:cNvPr id="337" name="Google Shape;337;p56"/>
          <p:cNvSpPr txBox="1"/>
          <p:nvPr/>
        </p:nvSpPr>
        <p:spPr>
          <a:xfrm>
            <a:off x="821413" y="1382000"/>
            <a:ext cx="76095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Conversion of variable "State" to a factor.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Conversion of character variables (IPO_Price, IPO_Shares, IPO_Offer_Amount) to numeric format.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 regression model built using lm() function to analyze the effect of different variables on Cum_abnret.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8" name="Google Shape;33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88" y="3171200"/>
            <a:ext cx="5318337" cy="18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7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625575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7"/>
          <p:cNvSpPr txBox="1"/>
          <p:nvPr>
            <p:ph type="ctrTitle"/>
          </p:nvPr>
        </p:nvSpPr>
        <p:spPr>
          <a:xfrm>
            <a:off x="713225" y="109000"/>
            <a:ext cx="22029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sp>
        <p:nvSpPr>
          <p:cNvPr id="345" name="Google Shape;345;p57"/>
          <p:cNvSpPr txBox="1"/>
          <p:nvPr/>
        </p:nvSpPr>
        <p:spPr>
          <a:xfrm>
            <a:off x="205144" y="715200"/>
            <a:ext cx="3765300" cy="1644000"/>
          </a:xfrm>
          <a:prstGeom prst="rect">
            <a:avLst/>
          </a:prstGeom>
          <a:solidFill>
            <a:srgbClr val="9E9E9E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“***”  : p&lt;0.001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“**” : p&lt;0.01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“*” : p&lt;0.05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stars : not statistically significant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Only variables “StateKY” and “IPO_Shares” are not statistically significant (p-value&gt;0.05)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75" y="2606925"/>
            <a:ext cx="27622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4275" y="2606925"/>
            <a:ext cx="2879537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0850" y="3526088"/>
            <a:ext cx="26955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7"/>
          <p:cNvSpPr/>
          <p:nvPr/>
        </p:nvSpPr>
        <p:spPr>
          <a:xfrm>
            <a:off x="205150" y="4381500"/>
            <a:ext cx="2879400" cy="1098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0" name="Google Shape;350;p57"/>
          <p:cNvSpPr/>
          <p:nvPr/>
        </p:nvSpPr>
        <p:spPr>
          <a:xfrm>
            <a:off x="6101850" y="3654650"/>
            <a:ext cx="2879400" cy="1098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0850" y="4363300"/>
            <a:ext cx="1377450" cy="2361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57"/>
          <p:cNvSpPr txBox="1"/>
          <p:nvPr/>
        </p:nvSpPr>
        <p:spPr>
          <a:xfrm>
            <a:off x="3817325" y="715200"/>
            <a:ext cx="5275500" cy="1856400"/>
          </a:xfrm>
          <a:prstGeom prst="rect">
            <a:avLst/>
          </a:prstGeom>
          <a:solidFill>
            <a:srgbClr val="9E9E9E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“avg_PRC” , “avg_VOL”  : coefficients&gt;0 &amp; p&lt;0.01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Higher average prices and trading volumes tend to be linked with increased returns, pointing toward stronger market trends or greater investor engagement.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“IPO_Price” , “IPO_Offer_Amount” : coefficients&lt;0 &amp; p&lt;0.05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certain states, along with higher IPO prices and offer amounts, are associated with lower returns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3" name="Google Shape;353;p57"/>
          <p:cNvCxnSpPr>
            <a:stCxn id="349" idx="0"/>
            <a:endCxn id="345" idx="2"/>
          </p:cNvCxnSpPr>
          <p:nvPr/>
        </p:nvCxnSpPr>
        <p:spPr>
          <a:xfrm flipH="1" rot="10800000">
            <a:off x="1644850" y="2359200"/>
            <a:ext cx="442800" cy="202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57"/>
          <p:cNvCxnSpPr>
            <a:stCxn id="350" idx="1"/>
            <a:endCxn id="345" idx="2"/>
          </p:cNvCxnSpPr>
          <p:nvPr/>
        </p:nvCxnSpPr>
        <p:spPr>
          <a:xfrm rot="10800000">
            <a:off x="2087850" y="2359250"/>
            <a:ext cx="4014000" cy="135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57"/>
          <p:cNvSpPr/>
          <p:nvPr/>
        </p:nvSpPr>
        <p:spPr>
          <a:xfrm>
            <a:off x="6967900" y="3525975"/>
            <a:ext cx="534900" cy="5715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6" name="Google Shape;356;p57"/>
          <p:cNvCxnSpPr/>
          <p:nvPr/>
        </p:nvCxnSpPr>
        <p:spPr>
          <a:xfrm rot="10800000">
            <a:off x="6923950" y="2542475"/>
            <a:ext cx="329700" cy="98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/>
          <p:nvPr/>
        </p:nvSpPr>
        <p:spPr>
          <a:xfrm>
            <a:off x="-403550" y="957410"/>
            <a:ext cx="4828200" cy="3592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8"/>
          <p:cNvSpPr/>
          <p:nvPr/>
        </p:nvSpPr>
        <p:spPr>
          <a:xfrm>
            <a:off x="4709869" y="508600"/>
            <a:ext cx="4828200" cy="3592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8"/>
          <p:cNvSpPr/>
          <p:nvPr/>
        </p:nvSpPr>
        <p:spPr>
          <a:xfrm>
            <a:off x="4709875" y="2241225"/>
            <a:ext cx="2948700" cy="90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8"/>
          <p:cNvSpPr txBox="1"/>
          <p:nvPr/>
        </p:nvSpPr>
        <p:spPr>
          <a:xfrm>
            <a:off x="2730175" y="1344775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 Validity</a:t>
            </a:r>
            <a:endParaRPr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5" name="Google Shape;365;p58"/>
          <p:cNvSpPr/>
          <p:nvPr/>
        </p:nvSpPr>
        <p:spPr>
          <a:xfrm>
            <a:off x="0" y="2362750"/>
            <a:ext cx="3513600" cy="75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8"/>
          <p:cNvSpPr txBox="1"/>
          <p:nvPr/>
        </p:nvSpPr>
        <p:spPr>
          <a:xfrm>
            <a:off x="4934125" y="2362750"/>
            <a:ext cx="25002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max residual is relatively large which might indicate that there are some outliers.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7" name="Google Shape;367;p58"/>
          <p:cNvSpPr txBox="1"/>
          <p:nvPr/>
        </p:nvSpPr>
        <p:spPr>
          <a:xfrm>
            <a:off x="4933950" y="7447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</a:t>
            </a:r>
            <a:endParaRPr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8" name="Google Shape;368;p58"/>
          <p:cNvSpPr txBox="1"/>
          <p:nvPr/>
        </p:nvSpPr>
        <p:spPr>
          <a:xfrm>
            <a:off x="1601800" y="3824800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40%</a:t>
            </a:r>
            <a:endParaRPr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7670800" y="1397763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$20,000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0" name="Google Shape;370;p58"/>
          <p:cNvSpPr txBox="1"/>
          <p:nvPr>
            <p:ph type="ctrTitle"/>
          </p:nvPr>
        </p:nvSpPr>
        <p:spPr>
          <a:xfrm>
            <a:off x="713225" y="109000"/>
            <a:ext cx="22029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63" y="1610475"/>
            <a:ext cx="3832412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950" y="1344775"/>
            <a:ext cx="317182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8"/>
          <p:cNvSpPr txBox="1"/>
          <p:nvPr/>
        </p:nvSpPr>
        <p:spPr>
          <a:xfrm>
            <a:off x="121325" y="2407900"/>
            <a:ext cx="2948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Roboto Light"/>
                <a:ea typeface="Roboto Light"/>
                <a:cs typeface="Roboto Light"/>
                <a:sym typeface="Roboto Light"/>
              </a:rPr>
              <a:t>This regression model has poor fitting ability</a:t>
            </a:r>
            <a:endParaRPr sz="1200">
              <a:solidFill>
                <a:srgbClr val="0D0D0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Roboto Light"/>
                <a:ea typeface="Roboto Light"/>
                <a:cs typeface="Roboto Light"/>
                <a:sym typeface="Roboto Light"/>
              </a:rPr>
              <a:t>It might be caused by the non-linear relationship between some of the variables</a:t>
            </a:r>
            <a:endParaRPr sz="1200">
              <a:solidFill>
                <a:srgbClr val="0D0D0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4" name="Google Shape;374;p58"/>
          <p:cNvSpPr/>
          <p:nvPr/>
        </p:nvSpPr>
        <p:spPr>
          <a:xfrm>
            <a:off x="2315300" y="1773125"/>
            <a:ext cx="1736400" cy="1758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5" name="Google Shape;375;p58"/>
          <p:cNvSpPr/>
          <p:nvPr/>
        </p:nvSpPr>
        <p:spPr>
          <a:xfrm>
            <a:off x="2762250" y="1970950"/>
            <a:ext cx="1216200" cy="1392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76" name="Google Shape;376;p58"/>
          <p:cNvCxnSpPr>
            <a:stCxn id="374" idx="1"/>
            <a:endCxn id="373" idx="0"/>
          </p:cNvCxnSpPr>
          <p:nvPr/>
        </p:nvCxnSpPr>
        <p:spPr>
          <a:xfrm flipH="1">
            <a:off x="1595600" y="1861025"/>
            <a:ext cx="719700" cy="54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58"/>
          <p:cNvSpPr/>
          <p:nvPr/>
        </p:nvSpPr>
        <p:spPr>
          <a:xfrm>
            <a:off x="911050" y="3372286"/>
            <a:ext cx="3513600" cy="57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8"/>
          <p:cNvSpPr txBox="1"/>
          <p:nvPr/>
        </p:nvSpPr>
        <p:spPr>
          <a:xfrm>
            <a:off x="1407925" y="3372287"/>
            <a:ext cx="29487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Roboto Light"/>
                <a:ea typeface="Roboto Light"/>
                <a:cs typeface="Roboto Light"/>
                <a:sym typeface="Roboto Light"/>
              </a:rPr>
              <a:t>p&lt; 0.001 :</a:t>
            </a:r>
            <a:endParaRPr sz="1200">
              <a:solidFill>
                <a:srgbClr val="0D0D0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latin typeface="Roboto Light"/>
                <a:ea typeface="Roboto Light"/>
                <a:cs typeface="Roboto Light"/>
                <a:sym typeface="Roboto Light"/>
              </a:rPr>
              <a:t> this model is still significant and reasonable</a:t>
            </a:r>
            <a:endParaRPr sz="1200">
              <a:solidFill>
                <a:srgbClr val="0D0D0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79" name="Google Shape;379;p58"/>
          <p:cNvCxnSpPr>
            <a:stCxn id="375" idx="2"/>
            <a:endCxn id="378" idx="0"/>
          </p:cNvCxnSpPr>
          <p:nvPr/>
        </p:nvCxnSpPr>
        <p:spPr>
          <a:xfrm flipH="1">
            <a:off x="2882250" y="2110150"/>
            <a:ext cx="488100" cy="126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58"/>
          <p:cNvSpPr/>
          <p:nvPr/>
        </p:nvSpPr>
        <p:spPr>
          <a:xfrm>
            <a:off x="7539400" y="1472700"/>
            <a:ext cx="566400" cy="4305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81" name="Google Shape;381;p58"/>
          <p:cNvCxnSpPr>
            <a:stCxn id="380" idx="2"/>
            <a:endCxn id="363" idx="0"/>
          </p:cNvCxnSpPr>
          <p:nvPr/>
        </p:nvCxnSpPr>
        <p:spPr>
          <a:xfrm flipH="1">
            <a:off x="6184300" y="1903200"/>
            <a:ext cx="1638300" cy="33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87" name="Google Shape;387;p59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p59"/>
          <p:cNvSpPr txBox="1"/>
          <p:nvPr>
            <p:ph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0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Mission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5" name="Google Shape;395;p60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851838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0"/>
          <p:cNvSpPr txBox="1"/>
          <p:nvPr/>
        </p:nvSpPr>
        <p:spPr>
          <a:xfrm>
            <a:off x="645350" y="1090850"/>
            <a:ext cx="76272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Evaluated the average stock price for these companies in 2020 to assess 5-year stock price changes.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PROC MEANS procedure to calculate summary statistics for variables from the merged_dataset.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Computed count (N), mean, standard deviation (stddev), minimum, and maximum values for IPO_Price, avg_PRC, avg_VOL, avg_abnret, and Cum_AbnRet.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60"/>
          <p:cNvSpPr txBox="1"/>
          <p:nvPr/>
        </p:nvSpPr>
        <p:spPr>
          <a:xfrm>
            <a:off x="205350" y="166225"/>
            <a:ext cx="3569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2) Data Analysis - Step One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98" name="Google Shape;398;p60"/>
          <p:cNvPicPr preferRelativeResize="0"/>
          <p:nvPr/>
        </p:nvPicPr>
        <p:blipFill rotWithShape="1">
          <a:blip r:embed="rId4">
            <a:alphaModFix/>
          </a:blip>
          <a:srcRect b="0" l="22173" r="23731" t="0"/>
          <a:stretch/>
        </p:blipFill>
        <p:spPr>
          <a:xfrm>
            <a:off x="2079562" y="3083800"/>
            <a:ext cx="4984875" cy="17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1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Mission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5" name="Google Shape;405;p61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851838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1"/>
          <p:cNvSpPr txBox="1"/>
          <p:nvPr/>
        </p:nvSpPr>
        <p:spPr>
          <a:xfrm>
            <a:off x="645350" y="1090850"/>
            <a:ext cx="76272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Conducted ANOVA test to assess statistically significant differences in IPO prices across various sectors or industries.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Utilized PROC SGPlot procedure to generate a vertical box plot (vbox) using the dataset.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 box plot of IPO_Price grouped by the variable Sector to visualize distribution across sectors.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205350" y="166225"/>
            <a:ext cx="3569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2) Data Analysis - Step Two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08" name="Google Shape;4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300" y="2873350"/>
            <a:ext cx="4697751" cy="2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2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Mission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5" name="Google Shape;415;p62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851838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2"/>
          <p:cNvSpPr txBox="1"/>
          <p:nvPr/>
        </p:nvSpPr>
        <p:spPr>
          <a:xfrm>
            <a:off x="645350" y="1090850"/>
            <a:ext cx="76272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Calculated average price (avg_PRC) for each company within every sector using the filtered dataset.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Sorted dataset by sector and average price in descending order to determine top company in each sector.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Eliminated initial row of data for each sector to ensure data integrity and avoid redundancy.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62"/>
          <p:cNvSpPr txBox="1"/>
          <p:nvPr/>
        </p:nvSpPr>
        <p:spPr>
          <a:xfrm>
            <a:off x="205350" y="166225"/>
            <a:ext cx="3569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2) Data Analysis - Step Three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18" name="Google Shape;4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100" y="2796563"/>
            <a:ext cx="49530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3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Mission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5" name="Google Shape;425;p63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851838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3"/>
          <p:cNvSpPr txBox="1"/>
          <p:nvPr/>
        </p:nvSpPr>
        <p:spPr>
          <a:xfrm>
            <a:off x="645350" y="1090850"/>
            <a:ext cx="76272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Extracted data from the dataset, filtering for records from 2020.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Narrowed down selection to specific companies using their tickers such as 'PEN', 'EVA', 'WING', 'GPRE', 'HLI', 'TRU', 'CHCT', 'TDOC', and 'OLLI'.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Retained variables Sector, Company_Name, and Avg_PRC for analysis.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3"/>
          <p:cNvSpPr txBox="1"/>
          <p:nvPr/>
        </p:nvSpPr>
        <p:spPr>
          <a:xfrm>
            <a:off x="205350" y="166225"/>
            <a:ext cx="3569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2) Data Analysis - Step Four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8" name="Google Shape;4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250" y="3020100"/>
            <a:ext cx="6133894" cy="15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4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Mission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5" name="Google Shape;435;p64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851838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4"/>
          <p:cNvSpPr txBox="1"/>
          <p:nvPr/>
        </p:nvSpPr>
        <p:spPr>
          <a:xfrm>
            <a:off x="645350" y="1090850"/>
            <a:ext cx="76272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Merged datasets based on Company_Name and Sector using PROC SQL to create new dataset named price_comparison.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Combined company price information from 2015 and 2020 in price_comparison dataset.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Calculated percentage change for each company's stock price over 5-year period by computing difference between prices in 2015 and 2020.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64"/>
          <p:cNvSpPr txBox="1"/>
          <p:nvPr/>
        </p:nvSpPr>
        <p:spPr>
          <a:xfrm>
            <a:off x="205350" y="166225"/>
            <a:ext cx="3569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2) Data Analysis - Step Five</a:t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38" name="Google Shape;43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150" y="2943325"/>
            <a:ext cx="6432075" cy="16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58" name="Google Shape;258;p47"/>
          <p:cNvSpPr txBox="1"/>
          <p:nvPr>
            <p:ph type="ctrTitle"/>
          </p:nvPr>
        </p:nvSpPr>
        <p:spPr>
          <a:xfrm flipH="1">
            <a:off x="3906600" y="1675955"/>
            <a:ext cx="2954400" cy="1921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p47"/>
          <p:cNvSpPr txBox="1"/>
          <p:nvPr>
            <p:ph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44" name="Google Shape;444;p65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p65"/>
          <p:cNvSpPr txBox="1"/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ctrTitle"/>
          </p:nvPr>
        </p:nvSpPr>
        <p:spPr>
          <a:xfrm>
            <a:off x="606250" y="1232647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1" name="Google Shape;451;p66"/>
          <p:cNvSpPr txBox="1"/>
          <p:nvPr/>
        </p:nvSpPr>
        <p:spPr>
          <a:xfrm>
            <a:off x="1408125" y="2082825"/>
            <a:ext cx="647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The report delves into IPO intricacies and their impact on market performance. Through thorough data analysis, it uncovers sector trends, top-performing companies like Teladoc, and the link between IPO variables and cumulative abnormal returns. Understanding IPO dynamics is crucial for informed decision-making in finance.</a:t>
            </a:r>
            <a:endParaRPr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2" name="Google Shape;452;p66"/>
          <p:cNvSpPr/>
          <p:nvPr/>
        </p:nvSpPr>
        <p:spPr>
          <a:xfrm flipH="1" rot="10800000">
            <a:off x="-31200" y="471038"/>
            <a:ext cx="9206400" cy="15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6"/>
          <p:cNvSpPr txBox="1"/>
          <p:nvPr/>
        </p:nvSpPr>
        <p:spPr>
          <a:xfrm>
            <a:off x="518250" y="919175"/>
            <a:ext cx="319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b="1" sz="3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 txBox="1"/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900">
                <a:solidFill>
                  <a:schemeClr val="dk1"/>
                </a:solidFill>
              </a:rPr>
              <a:t>Thanks</a:t>
            </a:r>
            <a:r>
              <a:rPr lang="en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9" name="Google Shape;459;p67"/>
          <p:cNvSpPr/>
          <p:nvPr/>
        </p:nvSpPr>
        <p:spPr>
          <a:xfrm>
            <a:off x="-2107275" y="17429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8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8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8"/>
          <p:cNvSpPr/>
          <p:nvPr/>
        </p:nvSpPr>
        <p:spPr>
          <a:xfrm>
            <a:off x="713221" y="29656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8"/>
          <p:cNvSpPr txBox="1"/>
          <p:nvPr/>
        </p:nvSpPr>
        <p:spPr>
          <a:xfrm>
            <a:off x="596500" y="352025"/>
            <a:ext cx="44613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Data Management: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Preethi Peelamedu Surendran &amp; Akshaya Suresh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Data Analysis (Summary Statistics, etc):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Purva Vaswani &amp; Vishwas Rao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8" name="Google Shape;468;p68"/>
          <p:cNvSpPr txBox="1"/>
          <p:nvPr/>
        </p:nvSpPr>
        <p:spPr>
          <a:xfrm>
            <a:off x="3979850" y="2571750"/>
            <a:ext cx="4528500" cy="2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Regression Model and Analysis: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Ziqian Ding &amp; Yu Bai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Report and Powerpoint Slides: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Xingyu Chen &amp; Chubo Wen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ctrTitle"/>
          </p:nvPr>
        </p:nvSpPr>
        <p:spPr>
          <a:xfrm>
            <a:off x="606250" y="1232647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48"/>
          <p:cNvSpPr txBox="1"/>
          <p:nvPr/>
        </p:nvSpPr>
        <p:spPr>
          <a:xfrm>
            <a:off x="1665300" y="2339300"/>
            <a:ext cx="647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Our analysis examines Initial Public Offerings (IPOs) and their impact on market performance, aiming to understand sector trends, identify top-performing companies, and uncover correlations between IPO variables and post-IPO market performance. Through structured data analysis, significant sectoral variations in IPO prices were observed, Teladoc emerged as a standout performer, and regression analysis highlighted key factors influencing post-IPO market performance.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6" name="Google Shape;266;p48"/>
          <p:cNvSpPr/>
          <p:nvPr/>
        </p:nvSpPr>
        <p:spPr>
          <a:xfrm flipH="1" rot="10800000">
            <a:off x="-31200" y="471038"/>
            <a:ext cx="9206400" cy="15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8"/>
          <p:cNvSpPr txBox="1"/>
          <p:nvPr/>
        </p:nvSpPr>
        <p:spPr>
          <a:xfrm>
            <a:off x="518250" y="919175"/>
            <a:ext cx="319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b="1" sz="3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73" name="Google Shape;273;p49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Management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49"/>
          <p:cNvSpPr txBox="1"/>
          <p:nvPr>
            <p:ph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Mission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0" name="Google Shape;280;p50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851838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0"/>
          <p:cNvSpPr txBox="1"/>
          <p:nvPr/>
        </p:nvSpPr>
        <p:spPr>
          <a:xfrm>
            <a:off x="669413" y="1480263"/>
            <a:ext cx="37374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Downloaded a dataset of Company IPOs Over Time from </a:t>
            </a:r>
            <a:r>
              <a:rPr lang="en" sz="12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</a:t>
            </a: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2" name="Google Shape;282;p50"/>
          <p:cNvSpPr txBox="1"/>
          <p:nvPr/>
        </p:nvSpPr>
        <p:spPr>
          <a:xfrm>
            <a:off x="205350" y="166225"/>
            <a:ext cx="3569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2) Data Management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83" name="Google Shape;28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" y="3065350"/>
            <a:ext cx="4214166" cy="1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7641" y="3065350"/>
            <a:ext cx="3485334" cy="1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0"/>
          <p:cNvSpPr txBox="1"/>
          <p:nvPr/>
        </p:nvSpPr>
        <p:spPr>
          <a:xfrm>
            <a:off x="5033350" y="1480275"/>
            <a:ext cx="373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Downloaded a corresponding dataset containing financial information of these companies from </a:t>
            </a:r>
            <a:r>
              <a:rPr lang="en" sz="12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WRDS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Mission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2" name="Google Shape;292;p51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851838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1"/>
          <p:cNvSpPr txBox="1"/>
          <p:nvPr/>
        </p:nvSpPr>
        <p:spPr>
          <a:xfrm>
            <a:off x="645350" y="1090850"/>
            <a:ext cx="82056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Established a new dataset, proj.ipo_kaggle_data_clean, retaining specific columns and ordering them for clarity.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Formatted IPO_Price, IPO_Shares and IPO_Offer_Amount for readability.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Consolidated variants of Market names into just NASDAQ and NYSE.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Derived IPO_Year column from IPO_Date to facilitate analysis.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Removed rows with missing State values to keep only US companies.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processed dataset, proj.ipo_kaggle_data_clean, contains cleaned and organized IPO data, suitable for further analysis, sorted by IPO_Year.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4" name="Google Shape;294;p51"/>
          <p:cNvSpPr txBox="1"/>
          <p:nvPr/>
        </p:nvSpPr>
        <p:spPr>
          <a:xfrm>
            <a:off x="205350" y="166225"/>
            <a:ext cx="3569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2) Data Management - Step One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5" name="Google Shape;295;p51"/>
          <p:cNvPicPr preferRelativeResize="0"/>
          <p:nvPr/>
        </p:nvPicPr>
        <p:blipFill rotWithShape="1">
          <a:blip r:embed="rId4">
            <a:alphaModFix/>
          </a:blip>
          <a:srcRect b="29636" l="0" r="0" t="0"/>
          <a:stretch/>
        </p:blipFill>
        <p:spPr>
          <a:xfrm>
            <a:off x="371475" y="2842025"/>
            <a:ext cx="8386775" cy="22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Mission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1" name="Google Shape;301;p52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851838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2"/>
          <p:cNvSpPr txBox="1"/>
          <p:nvPr/>
        </p:nvSpPr>
        <p:spPr>
          <a:xfrm>
            <a:off x="645350" y="1090850"/>
            <a:ext cx="80880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Focused on records with valid Tickers between 2008 and 2020 and sorted data by Ticker and Year.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Derived new columns from date variable to extract Year, Month and Day.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Calculated abnormal return (abnret) as the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difference between RET and vwretd.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Computed and formatted yearly averages for metrics like average price, volume, and abnormal return.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Calculated cumulative abnormal returns (Cum_AbnRet) in the final dataset, proj.cum_stock, by accumulating average abnormal returns for each year. The cumulative sum is reset at the start of each Ticker.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52"/>
          <p:cNvSpPr txBox="1"/>
          <p:nvPr/>
        </p:nvSpPr>
        <p:spPr>
          <a:xfrm>
            <a:off x="205350" y="166225"/>
            <a:ext cx="3569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2) Data Management - Step Two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4" name="Google Shape;304;p52"/>
          <p:cNvPicPr preferRelativeResize="0"/>
          <p:nvPr/>
        </p:nvPicPr>
        <p:blipFill rotWithShape="1">
          <a:blip r:embed="rId4">
            <a:alphaModFix/>
          </a:blip>
          <a:srcRect b="112632" l="-35710" r="35710" t="-60285"/>
          <a:stretch/>
        </p:blipFill>
        <p:spPr>
          <a:xfrm>
            <a:off x="152400" y="152400"/>
            <a:ext cx="5191125" cy="21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2"/>
          <p:cNvPicPr preferRelativeResize="0"/>
          <p:nvPr/>
        </p:nvPicPr>
        <p:blipFill rotWithShape="1">
          <a:blip r:embed="rId4">
            <a:alphaModFix/>
          </a:blip>
          <a:srcRect b="55136" l="0" r="0" t="0"/>
          <a:stretch/>
        </p:blipFill>
        <p:spPr>
          <a:xfrm>
            <a:off x="152400" y="2954475"/>
            <a:ext cx="8863024" cy="20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3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Mission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" name="Google Shape;312;p53"/>
          <p:cNvPicPr preferRelativeResize="0"/>
          <p:nvPr/>
        </p:nvPicPr>
        <p:blipFill rotWithShape="1">
          <a:blip r:embed="rId3">
            <a:alphaModFix/>
          </a:blip>
          <a:srcRect b="27218" l="25445" r="0" t="44593"/>
          <a:stretch/>
        </p:blipFill>
        <p:spPr>
          <a:xfrm flipH="1">
            <a:off x="2375" y="851838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/>
        </p:nvSpPr>
        <p:spPr>
          <a:xfrm>
            <a:off x="645350" y="1090850"/>
            <a:ext cx="76272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Merged data by performing a left join on proj.ipo_kaggle_data_clean (the IPO dataset) and proj.cum_stock (the stock dataset).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Join was based on the Ticker column and included stock data from the IPO_year to five years after.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Merged dataset final_merged_data contains information from both the IPO and stock data, including company details, financial metrics, and cumulative stock returns.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205350" y="166225"/>
            <a:ext cx="39417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2) Data Management - Step Three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15" name="Google Shape;3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00" y="2880925"/>
            <a:ext cx="8620805" cy="19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21" name="Google Shape;321;p54"/>
          <p:cNvSpPr txBox="1"/>
          <p:nvPr>
            <p:ph type="ctrTitle"/>
          </p:nvPr>
        </p:nvSpPr>
        <p:spPr>
          <a:xfrm flipH="1">
            <a:off x="4059442" y="1787172"/>
            <a:ext cx="3224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Regression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54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